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5"/>
  </p:notesMasterIdLst>
  <p:sldIdLst>
    <p:sldId id="256" r:id="rId2"/>
    <p:sldId id="305" r:id="rId3"/>
    <p:sldId id="276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82" autoAdjust="0"/>
    <p:restoredTop sz="90889" autoAdjust="0"/>
  </p:normalViewPr>
  <p:slideViewPr>
    <p:cSldViewPr>
      <p:cViewPr varScale="1">
        <p:scale>
          <a:sx n="74" d="100"/>
          <a:sy n="74" d="100"/>
        </p:scale>
        <p:origin x="113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6A84484-6A58-4F6F-AC89-06DE23F18A51}" type="datetimeFigureOut">
              <a:rPr lang="en-US"/>
              <a:pPr>
                <a:defRPr/>
              </a:pPr>
              <a:t>11/25/2020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6721637-D372-4D59-B024-BBD804B5BD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59978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A73B544E-5A92-4F37-9333-F506C4D82A37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085151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720"/>
                </a:cxn>
                <a:cxn ang="0">
                  <a:pos x="3600" y="624"/>
                </a:cxn>
                <a:cxn ang="0">
                  <a:pos x="0" y="1000"/>
                </a:cxn>
                <a:cxn ang="0">
                  <a:pos x="0" y="0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/>
              <a:ahLst/>
              <a:cxnLst>
                <a:cxn ang="0">
                  <a:pos x="0" y="582"/>
                </a:cxn>
                <a:cxn ang="0">
                  <a:pos x="2640" y="267"/>
                </a:cxn>
                <a:cxn ang="0">
                  <a:pos x="3373" y="160"/>
                </a:cxn>
                <a:cxn ang="0">
                  <a:pos x="5760" y="358"/>
                </a:cxn>
                <a:cxn ang="0">
                  <a:pos x="5760" y="3587"/>
                </a:cxn>
                <a:cxn ang="0">
                  <a:pos x="0" y="3587"/>
                </a:cxn>
                <a:cxn ang="0">
                  <a:pos x="0" y="582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403"/>
                </a:cxn>
                <a:cxn ang="0">
                  <a:pos x="1773" y="443"/>
                </a:cxn>
                <a:cxn ang="0">
                  <a:pos x="4573" y="176"/>
                </a:cxn>
                <a:cxn ang="0">
                  <a:pos x="5760" y="536"/>
                </a:cxn>
                <a:cxn ang="0">
                  <a:pos x="5760" y="163"/>
                </a:cxn>
                <a:cxn ang="0">
                  <a:pos x="4560" y="29"/>
                </a:cxn>
                <a:cxn ang="0">
                  <a:pos x="1987" y="336"/>
                </a:cxn>
                <a:cxn ang="0">
                  <a:pos x="0" y="163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1515"/>
              <a:ext cx="5760" cy="674"/>
            </a:xfrm>
            <a:custGeom>
              <a:avLst/>
              <a:gdLst/>
              <a:ahLst/>
              <a:cxnLst>
                <a:cxn ang="0">
                  <a:pos x="0" y="246"/>
                </a:cxn>
                <a:cxn ang="0">
                  <a:pos x="0" y="406"/>
                </a:cxn>
                <a:cxn ang="0">
                  <a:pos x="1280" y="645"/>
                </a:cxn>
                <a:cxn ang="0">
                  <a:pos x="1627" y="580"/>
                </a:cxn>
                <a:cxn ang="0">
                  <a:pos x="4493" y="113"/>
                </a:cxn>
                <a:cxn ang="0">
                  <a:pos x="5760" y="606"/>
                </a:cxn>
                <a:cxn ang="0">
                  <a:pos x="5760" y="233"/>
                </a:cxn>
                <a:cxn ang="0">
                  <a:pos x="4040" y="33"/>
                </a:cxn>
                <a:cxn ang="0">
                  <a:pos x="1093" y="433"/>
                </a:cxn>
                <a:cxn ang="0">
                  <a:pos x="0" y="246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white">
            <a:xfrm>
              <a:off x="1560" y="959"/>
              <a:ext cx="4200" cy="3361"/>
            </a:xfrm>
            <a:custGeom>
              <a:avLst/>
              <a:gdLst/>
              <a:ahLst/>
              <a:cxnLst>
                <a:cxn ang="0">
                  <a:pos x="0" y="3361"/>
                </a:cxn>
                <a:cxn ang="0">
                  <a:pos x="1054" y="295"/>
                </a:cxn>
                <a:cxn ang="0">
                  <a:pos x="4200" y="1588"/>
                </a:cxn>
                <a:cxn ang="0">
                  <a:pos x="4200" y="2028"/>
                </a:cxn>
                <a:cxn ang="0">
                  <a:pos x="1200" y="442"/>
                </a:cxn>
                <a:cxn ang="0">
                  <a:pos x="347" y="3361"/>
                </a:cxn>
                <a:cxn ang="0">
                  <a:pos x="0" y="3361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/>
              <a:ahLst/>
              <a:cxnLst>
                <a:cxn ang="0">
                  <a:pos x="0" y="804"/>
                </a:cxn>
                <a:cxn ang="0">
                  <a:pos x="0" y="991"/>
                </a:cxn>
                <a:cxn ang="0">
                  <a:pos x="1547" y="1818"/>
                </a:cxn>
                <a:cxn ang="0">
                  <a:pos x="3253" y="351"/>
                </a:cxn>
                <a:cxn ang="0">
                  <a:pos x="5760" y="1537"/>
                </a:cxn>
                <a:cxn ang="0">
                  <a:pos x="5760" y="1151"/>
                </a:cxn>
                <a:cxn ang="0">
                  <a:pos x="3240" y="84"/>
                </a:cxn>
                <a:cxn ang="0">
                  <a:pos x="1573" y="1671"/>
                </a:cxn>
                <a:cxn ang="0">
                  <a:pos x="0" y="804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white">
            <a:xfrm>
              <a:off x="0" y="2238"/>
              <a:ext cx="3929" cy="2120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508"/>
                </a:cxn>
                <a:cxn ang="0">
                  <a:pos x="1933" y="229"/>
                </a:cxn>
                <a:cxn ang="0">
                  <a:pos x="3920" y="1055"/>
                </a:cxn>
                <a:cxn ang="0">
                  <a:pos x="3587" y="2082"/>
                </a:cxn>
                <a:cxn ang="0">
                  <a:pos x="3947" y="829"/>
                </a:cxn>
                <a:cxn ang="0">
                  <a:pos x="2253" y="69"/>
                </a:cxn>
                <a:cxn ang="0">
                  <a:pos x="0" y="4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759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759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fld id="{29F01F37-3848-4300-9283-B180A7BC2A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12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A13BC8-F17E-4850-A1AF-E92BE45B57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88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5CF3AF-CF01-4B53-83B1-AB2F363F21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697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9647EC-6B07-48F0-B97B-A343C3C71F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214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3783EB-74A1-4D9D-B6FE-B9E2AD362A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2005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7ECAC7-B394-4578-B803-28DA3BE368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99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87B0-72C5-474B-A5C0-0474D449E9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307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949034-CE72-49C7-AB74-1A6019C4B9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657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96AFCF-65CA-41A9-85F1-F064DE74C3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2739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858BE6-40F0-4613-8E23-6D2AE50C42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910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B7B244-111B-415C-96A9-C5C3E9C3DD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0910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66563" name="Rectangle 3"/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564" name="Freeform 4"/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720"/>
                </a:cxn>
                <a:cxn ang="0">
                  <a:pos x="3600" y="624"/>
                </a:cxn>
                <a:cxn ang="0">
                  <a:pos x="0" y="1000"/>
                </a:cxn>
                <a:cxn ang="0">
                  <a:pos x="0" y="0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565" name="Freeform 5"/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/>
              <a:ahLst/>
              <a:cxnLst>
                <a:cxn ang="0">
                  <a:pos x="0" y="582"/>
                </a:cxn>
                <a:cxn ang="0">
                  <a:pos x="2640" y="267"/>
                </a:cxn>
                <a:cxn ang="0">
                  <a:pos x="3373" y="160"/>
                </a:cxn>
                <a:cxn ang="0">
                  <a:pos x="5760" y="358"/>
                </a:cxn>
                <a:cxn ang="0">
                  <a:pos x="5760" y="3587"/>
                </a:cxn>
                <a:cxn ang="0">
                  <a:pos x="0" y="3587"/>
                </a:cxn>
                <a:cxn ang="0">
                  <a:pos x="0" y="582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566" name="Freeform 6"/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403"/>
                </a:cxn>
                <a:cxn ang="0">
                  <a:pos x="1773" y="443"/>
                </a:cxn>
                <a:cxn ang="0">
                  <a:pos x="4573" y="176"/>
                </a:cxn>
                <a:cxn ang="0">
                  <a:pos x="5760" y="536"/>
                </a:cxn>
                <a:cxn ang="0">
                  <a:pos x="5760" y="163"/>
                </a:cxn>
                <a:cxn ang="0">
                  <a:pos x="4560" y="29"/>
                </a:cxn>
                <a:cxn ang="0">
                  <a:pos x="1987" y="336"/>
                </a:cxn>
                <a:cxn ang="0">
                  <a:pos x="0" y="163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567" name="Freeform 7"/>
            <p:cNvSpPr>
              <a:spLocks/>
            </p:cNvSpPr>
            <p:nvPr/>
          </p:nvSpPr>
          <p:spPr bwMode="invGray">
            <a:xfrm>
              <a:off x="0" y="1515"/>
              <a:ext cx="5760" cy="674"/>
            </a:xfrm>
            <a:custGeom>
              <a:avLst/>
              <a:gdLst/>
              <a:ahLst/>
              <a:cxnLst>
                <a:cxn ang="0">
                  <a:pos x="0" y="246"/>
                </a:cxn>
                <a:cxn ang="0">
                  <a:pos x="0" y="406"/>
                </a:cxn>
                <a:cxn ang="0">
                  <a:pos x="1280" y="645"/>
                </a:cxn>
                <a:cxn ang="0">
                  <a:pos x="1627" y="580"/>
                </a:cxn>
                <a:cxn ang="0">
                  <a:pos x="4493" y="113"/>
                </a:cxn>
                <a:cxn ang="0">
                  <a:pos x="5760" y="606"/>
                </a:cxn>
                <a:cxn ang="0">
                  <a:pos x="5760" y="233"/>
                </a:cxn>
                <a:cxn ang="0">
                  <a:pos x="4040" y="33"/>
                </a:cxn>
                <a:cxn ang="0">
                  <a:pos x="1093" y="433"/>
                </a:cxn>
                <a:cxn ang="0">
                  <a:pos x="0" y="246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568" name="Freeform 8"/>
            <p:cNvSpPr>
              <a:spLocks/>
            </p:cNvSpPr>
            <p:nvPr/>
          </p:nvSpPr>
          <p:spPr bwMode="invGray">
            <a:xfrm>
              <a:off x="1560" y="959"/>
              <a:ext cx="4200" cy="3361"/>
            </a:xfrm>
            <a:custGeom>
              <a:avLst/>
              <a:gdLst/>
              <a:ahLst/>
              <a:cxnLst>
                <a:cxn ang="0">
                  <a:pos x="0" y="3361"/>
                </a:cxn>
                <a:cxn ang="0">
                  <a:pos x="1054" y="295"/>
                </a:cxn>
                <a:cxn ang="0">
                  <a:pos x="4200" y="1588"/>
                </a:cxn>
                <a:cxn ang="0">
                  <a:pos x="4200" y="2028"/>
                </a:cxn>
                <a:cxn ang="0">
                  <a:pos x="1200" y="442"/>
                </a:cxn>
                <a:cxn ang="0">
                  <a:pos x="347" y="3361"/>
                </a:cxn>
                <a:cxn ang="0">
                  <a:pos x="0" y="3361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569" name="Freeform 9"/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/>
              <a:ahLst/>
              <a:cxnLst>
                <a:cxn ang="0">
                  <a:pos x="0" y="804"/>
                </a:cxn>
                <a:cxn ang="0">
                  <a:pos x="0" y="991"/>
                </a:cxn>
                <a:cxn ang="0">
                  <a:pos x="1547" y="1818"/>
                </a:cxn>
                <a:cxn ang="0">
                  <a:pos x="3253" y="351"/>
                </a:cxn>
                <a:cxn ang="0">
                  <a:pos x="5760" y="1537"/>
                </a:cxn>
                <a:cxn ang="0">
                  <a:pos x="5760" y="1151"/>
                </a:cxn>
                <a:cxn ang="0">
                  <a:pos x="3240" y="84"/>
                </a:cxn>
                <a:cxn ang="0">
                  <a:pos x="1573" y="1671"/>
                </a:cxn>
                <a:cxn ang="0">
                  <a:pos x="0" y="804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570" name="Freeform 10"/>
            <p:cNvSpPr>
              <a:spLocks/>
            </p:cNvSpPr>
            <p:nvPr/>
          </p:nvSpPr>
          <p:spPr bwMode="invGray">
            <a:xfrm>
              <a:off x="0" y="2238"/>
              <a:ext cx="3929" cy="2120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508"/>
                </a:cxn>
                <a:cxn ang="0">
                  <a:pos x="1933" y="229"/>
                </a:cxn>
                <a:cxn ang="0">
                  <a:pos x="3920" y="1055"/>
                </a:cxn>
                <a:cxn ang="0">
                  <a:pos x="3587" y="2082"/>
                </a:cxn>
                <a:cxn ang="0">
                  <a:pos x="3947" y="829"/>
                </a:cxn>
                <a:cxn ang="0">
                  <a:pos x="2253" y="69"/>
                </a:cxn>
                <a:cxn ang="0">
                  <a:pos x="0" y="4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657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7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7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4FBFE435-B1E9-4C51-A405-06F31527827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COMM 1311-105</a:t>
            </a:r>
            <a:br>
              <a:rPr lang="en-GB" altLang="en-US" dirty="0"/>
            </a:br>
            <a:r>
              <a:rPr lang="en-GB" altLang="en-US" dirty="0"/>
              <a:t>Written Communication</a:t>
            </a:r>
            <a:br>
              <a:rPr lang="en-GB" altLang="en-US" dirty="0"/>
            </a:br>
            <a:r>
              <a:rPr lang="en-GB" altLang="en-US" dirty="0"/>
              <a:t>Assignment 4:</a:t>
            </a:r>
            <a:br>
              <a:rPr lang="en-GB" altLang="en-US" dirty="0"/>
            </a:br>
            <a:r>
              <a:rPr lang="en-GB" altLang="en-US" dirty="0"/>
              <a:t>Argument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 err="1"/>
              <a:t>Dr</a:t>
            </a:r>
            <a:r>
              <a:rPr lang="en-US" altLang="en-US" dirty="0"/>
              <a:t> Dion C. </a:t>
            </a:r>
            <a:r>
              <a:rPr lang="en-US" altLang="en-US" dirty="0" err="1"/>
              <a:t>Smythe</a:t>
            </a:r>
            <a:endParaRPr lang="en-US" altLang="en-US" dirty="0"/>
          </a:p>
          <a:p>
            <a:pPr eaLnBrk="1" hangingPunct="1"/>
            <a:r>
              <a:rPr lang="en-GB" altLang="en-US" dirty="0">
                <a:solidFill>
                  <a:srgbClr val="FFFF00"/>
                </a:solidFill>
              </a:rPr>
              <a:t>dsmythe@pmu.edu.sa</a:t>
            </a:r>
          </a:p>
          <a:p>
            <a:pPr eaLnBrk="1" hangingPunct="1"/>
            <a:r>
              <a:rPr lang="en-GB" altLang="en-US" dirty="0"/>
              <a:t>26</a:t>
            </a:r>
            <a:r>
              <a:rPr lang="en-GB" altLang="en-US" baseline="30000" dirty="0"/>
              <a:t>th</a:t>
            </a:r>
            <a:r>
              <a:rPr lang="en-GB" altLang="en-US" dirty="0"/>
              <a:t> November,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16D67-ECA1-43D5-9225-FB54DD25C2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1152128"/>
          </a:xfrm>
        </p:spPr>
        <p:txBody>
          <a:bodyPr/>
          <a:lstStyle/>
          <a:p>
            <a:r>
              <a:rPr lang="en-GB" dirty="0"/>
              <a:t>Final Examination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410F1-2754-4BDB-ACEF-E92BEBF062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76" y="2204864"/>
            <a:ext cx="7702624" cy="4320480"/>
          </a:xfrm>
        </p:spPr>
        <p:txBody>
          <a:bodyPr/>
          <a:lstStyle/>
          <a:p>
            <a:r>
              <a:rPr lang="en-GB" dirty="0"/>
              <a:t>Schedule has been released:</a:t>
            </a:r>
          </a:p>
          <a:p>
            <a:endParaRPr lang="en-GB" dirty="0"/>
          </a:p>
          <a:p>
            <a:r>
              <a:rPr lang="en-GB" b="1" i="1" dirty="0"/>
              <a:t>Sunday 20</a:t>
            </a:r>
            <a:r>
              <a:rPr lang="en-GB" b="1" i="1" baseline="30000" dirty="0"/>
              <a:t>th</a:t>
            </a:r>
            <a:r>
              <a:rPr lang="en-GB" b="1" i="1" dirty="0"/>
              <a:t> December 2020 @ 12:00 noon</a:t>
            </a:r>
            <a:r>
              <a:rPr lang="en-GB" dirty="0"/>
              <a:t>*</a:t>
            </a:r>
          </a:p>
          <a:p>
            <a:endParaRPr lang="en-GB" dirty="0"/>
          </a:p>
          <a:p>
            <a:r>
              <a:rPr lang="en-GB" dirty="0"/>
              <a:t>The examination is virtual.</a:t>
            </a:r>
          </a:p>
          <a:p>
            <a:endParaRPr lang="en-GB" dirty="0"/>
          </a:p>
          <a:p>
            <a:r>
              <a:rPr lang="en-GB" dirty="0"/>
              <a:t>* Current, may be subject to change.</a:t>
            </a:r>
          </a:p>
        </p:txBody>
      </p:sp>
    </p:spTree>
    <p:extLst>
      <p:ext uri="{BB962C8B-B14F-4D97-AF65-F5344CB8AC3E}">
        <p14:creationId xmlns:p14="http://schemas.microsoft.com/office/powerpoint/2010/main" val="2471085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6D57B-19FA-4DD5-B69C-6D498B5C8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936104"/>
          </a:xfrm>
        </p:spPr>
        <p:txBody>
          <a:bodyPr/>
          <a:lstStyle/>
          <a:p>
            <a:r>
              <a:rPr lang="en-GB" dirty="0"/>
              <a:t>Assignment 4: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C6A8A-949F-4338-8270-0CB51455D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4899248"/>
          </a:xfrm>
        </p:spPr>
        <p:txBody>
          <a:bodyPr/>
          <a:lstStyle/>
          <a:p>
            <a:r>
              <a:rPr lang="en-GB" dirty="0"/>
              <a:t>Assignment 4 is an argument piece; </a:t>
            </a:r>
          </a:p>
          <a:p>
            <a:r>
              <a:rPr lang="en-GB" dirty="0"/>
              <a:t>You convince someone by </a:t>
            </a:r>
            <a:r>
              <a:rPr lang="en-GB" dirty="0">
                <a:solidFill>
                  <a:schemeClr val="tx2"/>
                </a:solidFill>
              </a:rPr>
              <a:t>marshalling evidence</a:t>
            </a:r>
            <a:r>
              <a:rPr lang="en-GB" dirty="0"/>
              <a:t>;</a:t>
            </a:r>
          </a:p>
          <a:p>
            <a:r>
              <a:rPr lang="en-GB" dirty="0"/>
              <a:t>You are to write a 500 word essay in 5 parts;</a:t>
            </a:r>
          </a:p>
          <a:p>
            <a:r>
              <a:rPr lang="en-GB" dirty="0"/>
              <a:t>Intro; Body 1, Body 2, Body 3, Conclusion;</a:t>
            </a:r>
          </a:p>
          <a:p>
            <a:r>
              <a:rPr lang="en-GB" dirty="0"/>
              <a:t>It MUST have a plan before the essay;</a:t>
            </a:r>
          </a:p>
          <a:p>
            <a:r>
              <a:rPr lang="en-GB" dirty="0">
                <a:solidFill>
                  <a:schemeClr val="tx2"/>
                </a:solidFill>
              </a:rPr>
              <a:t>Due SATURDAY 12</a:t>
            </a:r>
            <a:r>
              <a:rPr lang="en-GB" baseline="30000" dirty="0">
                <a:solidFill>
                  <a:schemeClr val="tx2"/>
                </a:solidFill>
              </a:rPr>
              <a:t>th</a:t>
            </a:r>
            <a:r>
              <a:rPr lang="en-GB" dirty="0">
                <a:solidFill>
                  <a:schemeClr val="tx2"/>
                </a:solidFill>
              </a:rPr>
              <a:t> December 2020 at 23:59</a:t>
            </a:r>
            <a:r>
              <a:rPr lang="en-GB" dirty="0"/>
              <a:t>;</a:t>
            </a:r>
          </a:p>
          <a:p>
            <a:r>
              <a:rPr lang="en-GB" dirty="0"/>
              <a:t>I tell you it is a good idea to let me comment on a draft before your final submission; </a:t>
            </a:r>
          </a:p>
          <a:p>
            <a:r>
              <a:rPr lang="en-GB" dirty="0"/>
              <a:t>Draft BEFORE 12:00 noon THURS 10 xii 2020;</a:t>
            </a:r>
          </a:p>
        </p:txBody>
      </p:sp>
    </p:spTree>
    <p:extLst>
      <p:ext uri="{BB962C8B-B14F-4D97-AF65-F5344CB8AC3E}">
        <p14:creationId xmlns:p14="http://schemas.microsoft.com/office/powerpoint/2010/main" val="1590775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0BD2D-D8EE-4110-9ED7-D639AB5959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1152128"/>
          </a:xfrm>
        </p:spPr>
        <p:txBody>
          <a:bodyPr/>
          <a:lstStyle/>
          <a:p>
            <a:r>
              <a:rPr lang="en-GB" dirty="0"/>
              <a:t>Assignment 4: Argument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1725DB-8C5F-4D95-A543-B934C90034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36" y="2780928"/>
            <a:ext cx="8496944" cy="2857872"/>
          </a:xfrm>
        </p:spPr>
        <p:txBody>
          <a:bodyPr/>
          <a:lstStyle/>
          <a:p>
            <a:r>
              <a:rPr lang="en-GB" dirty="0"/>
              <a:t>The presence of ‘</a:t>
            </a:r>
            <a:r>
              <a:rPr lang="en-GB" i="1" dirty="0" err="1"/>
              <a:t>wasta</a:t>
            </a:r>
            <a:r>
              <a:rPr lang="en-GB" dirty="0"/>
              <a:t>’ in Saudi Arabian society hinders realisation of the goals of Vision 2030.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788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988D8-6686-4707-99C9-3FFF6B943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739280"/>
          </a:xfrm>
        </p:spPr>
        <p:txBody>
          <a:bodyPr/>
          <a:lstStyle/>
          <a:p>
            <a:r>
              <a:rPr lang="en-GB" dirty="0"/>
              <a:t>Assignment 4: ‘</a:t>
            </a:r>
            <a:r>
              <a:rPr lang="en-GB" i="1" dirty="0" err="1"/>
              <a:t>wasta</a:t>
            </a:r>
            <a:r>
              <a:rPr lang="en-GB" dirty="0"/>
              <a:t>’</a:t>
            </a:r>
            <a:r>
              <a:rPr lang="en-GB" sz="4400" b="0" i="0" dirty="0">
                <a:effectLst/>
                <a:latin typeface="Arial" panose="020B0604020202020204" pitchFamily="34" charset="0"/>
              </a:rPr>
              <a:t> </a:t>
            </a:r>
            <a:r>
              <a:rPr lang="ar-AE" sz="4400" b="0" i="0" dirty="0">
                <a:effectLst/>
                <a:latin typeface="Arial" panose="020B0604020202020204" pitchFamily="34" charset="0"/>
              </a:rPr>
              <a:t>واسِطة</a:t>
            </a:r>
            <a:r>
              <a:rPr lang="en-GB" sz="4400" b="0" i="0" dirty="0">
                <a:effectLst/>
                <a:latin typeface="Arial" panose="020B0604020202020204" pitchFamily="34" charset="0"/>
              </a:rPr>
              <a:t>  </a:t>
            </a:r>
            <a:br>
              <a:rPr lang="en-GB" sz="4400" b="0" i="0" dirty="0">
                <a:effectLst/>
                <a:latin typeface="Arial" panose="020B0604020202020204" pitchFamily="34" charset="0"/>
              </a:rPr>
            </a:br>
            <a:r>
              <a:rPr lang="en-GB" sz="4400" b="0" i="0" dirty="0">
                <a:effectLst/>
                <a:latin typeface="+mn-lt"/>
              </a:rPr>
              <a:t>Render into English:</a:t>
            </a:r>
            <a:br>
              <a:rPr lang="en-GB" sz="4400" b="0" i="0" dirty="0">
                <a:effectLst/>
                <a:latin typeface="+mn-lt"/>
              </a:rPr>
            </a:br>
            <a:r>
              <a:rPr lang="en-GB" sz="4400" b="0" i="0" dirty="0">
                <a:effectLst/>
                <a:latin typeface="+mn-lt"/>
              </a:rPr>
              <a:t>write in the chat window – </a:t>
            </a:r>
            <a:r>
              <a:rPr lang="en-GB" dirty="0">
                <a:latin typeface="+mn-lt"/>
              </a:rPr>
              <a:t> </a:t>
            </a:r>
          </a:p>
        </p:txBody>
      </p:sp>
      <p:pic>
        <p:nvPicPr>
          <p:cNvPr id="4" name="Content Placeholder 3" descr="Transparent Modern Arrow Clipart - Green Right Arrow Symbol, HD Png  Download - kindpng">
            <a:extLst>
              <a:ext uri="{FF2B5EF4-FFF2-40B4-BE49-F238E27FC236}">
                <a16:creationId xmlns:a16="http://schemas.microsoft.com/office/drawing/2014/main" id="{F4F76E30-CABD-45A8-8B42-E155C7E7672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996952"/>
            <a:ext cx="7772400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0423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6E6B6-A909-4796-B735-30F9B8CA2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32656"/>
            <a:ext cx="7772400" cy="864096"/>
          </a:xfrm>
        </p:spPr>
        <p:txBody>
          <a:bodyPr/>
          <a:lstStyle/>
          <a:p>
            <a:r>
              <a:rPr lang="en-GB" dirty="0"/>
              <a:t>Assignment 4: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B45B6-F9C7-4238-ACBD-E37227E67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12776"/>
            <a:ext cx="8280920" cy="5112568"/>
          </a:xfrm>
        </p:spPr>
        <p:txBody>
          <a:bodyPr/>
          <a:lstStyle/>
          <a:p>
            <a:r>
              <a:rPr lang="en-GB" dirty="0"/>
              <a:t>The presence of ‘</a:t>
            </a:r>
            <a:r>
              <a:rPr lang="en-GB" i="1" dirty="0" err="1"/>
              <a:t>wasta</a:t>
            </a:r>
            <a:r>
              <a:rPr lang="en-GB" dirty="0"/>
              <a:t>’ in Saudi Arabian society hinders realisation of the goals of Vision 2030.</a:t>
            </a:r>
          </a:p>
          <a:p>
            <a:r>
              <a:rPr lang="en-GB" dirty="0"/>
              <a:t>You will need to define/explain</a:t>
            </a:r>
          </a:p>
          <a:p>
            <a:r>
              <a:rPr lang="en-GB" i="1" dirty="0" err="1"/>
              <a:t>Wasta</a:t>
            </a:r>
            <a:endParaRPr lang="en-GB" i="1" dirty="0"/>
          </a:p>
          <a:p>
            <a:r>
              <a:rPr lang="en-GB" dirty="0"/>
              <a:t>Goals of Vision 2030</a:t>
            </a:r>
          </a:p>
          <a:p>
            <a:r>
              <a:rPr lang="en-GB" dirty="0"/>
              <a:t>Saudi Arabian Society</a:t>
            </a:r>
          </a:p>
          <a:p>
            <a:r>
              <a:rPr lang="en-GB" dirty="0"/>
              <a:t>How are they related to each other?</a:t>
            </a:r>
          </a:p>
          <a:p>
            <a:r>
              <a:rPr lang="en-GB" b="1" i="1" dirty="0"/>
              <a:t>Are</a:t>
            </a:r>
            <a:r>
              <a:rPr lang="en-GB" dirty="0"/>
              <a:t> they related to each other?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9393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0A25-CF54-49A8-BB66-399B669A5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Assignment 4: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18C82-6FD6-435F-9AD1-9C9512C94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500 words</a:t>
            </a:r>
          </a:p>
          <a:p>
            <a:r>
              <a:rPr lang="en-GB" dirty="0"/>
              <a:t>5 parts: intro, body 1, body 2, body 3, </a:t>
            </a:r>
            <a:r>
              <a:rPr lang="en-GB" dirty="0" err="1"/>
              <a:t>concl</a:t>
            </a:r>
            <a:r>
              <a:rPr lang="en-GB" dirty="0"/>
              <a:t>;</a:t>
            </a:r>
          </a:p>
          <a:p>
            <a:r>
              <a:rPr lang="en-GB" dirty="0"/>
              <a:t>Definitions</a:t>
            </a:r>
          </a:p>
          <a:p>
            <a:r>
              <a:rPr lang="en-GB" dirty="0"/>
              <a:t>Supporting evidence for your point of view</a:t>
            </a:r>
          </a:p>
          <a:p>
            <a:r>
              <a:rPr lang="en-GB" dirty="0"/>
              <a:t>Does not have to be from books or the web or things that you have read but it must be supported by something; </a:t>
            </a:r>
          </a:p>
        </p:txBody>
      </p:sp>
    </p:spTree>
    <p:extLst>
      <p:ext uri="{BB962C8B-B14F-4D97-AF65-F5344CB8AC3E}">
        <p14:creationId xmlns:p14="http://schemas.microsoft.com/office/powerpoint/2010/main" val="2923697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0A25-CF54-49A8-BB66-399B669A5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936104"/>
          </a:xfrm>
        </p:spPr>
        <p:txBody>
          <a:bodyPr/>
          <a:lstStyle/>
          <a:p>
            <a:r>
              <a:rPr lang="en-GB" dirty="0"/>
              <a:t>Assignment 4: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18C82-6FD6-435F-9AD1-9C9512C94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12776"/>
            <a:ext cx="7772400" cy="4683224"/>
          </a:xfrm>
        </p:spPr>
        <p:txBody>
          <a:bodyPr/>
          <a:lstStyle/>
          <a:p>
            <a:r>
              <a:rPr lang="en-GB" b="1" i="1" dirty="0"/>
              <a:t>Intro</a:t>
            </a:r>
            <a:r>
              <a:rPr lang="en-GB" dirty="0"/>
              <a:t>: set out the nature of the problem;</a:t>
            </a:r>
          </a:p>
          <a:p>
            <a:r>
              <a:rPr lang="en-GB" dirty="0"/>
              <a:t>Define/explain </a:t>
            </a:r>
            <a:r>
              <a:rPr lang="en-GB" i="1" dirty="0" err="1"/>
              <a:t>wasta</a:t>
            </a:r>
            <a:r>
              <a:rPr lang="en-GB" dirty="0"/>
              <a:t>, goals of Vision 2030; </a:t>
            </a:r>
          </a:p>
          <a:p>
            <a:r>
              <a:rPr lang="en-GB" dirty="0"/>
              <a:t>Nature of Saudi society [specific in relation to the matter at hand]; </a:t>
            </a:r>
          </a:p>
          <a:p>
            <a:r>
              <a:rPr lang="en-GB" dirty="0"/>
              <a:t>Set out the structure of the essay;</a:t>
            </a:r>
          </a:p>
          <a:p>
            <a:r>
              <a:rPr lang="en-GB" dirty="0"/>
              <a:t>State the Thesis Statement – which ‘side’ will you come down on? </a:t>
            </a:r>
          </a:p>
          <a:p>
            <a:r>
              <a:rPr lang="en-GB" dirty="0"/>
              <a:t>Transition to the first body paragraph;</a:t>
            </a:r>
          </a:p>
        </p:txBody>
      </p:sp>
    </p:spTree>
    <p:extLst>
      <p:ext uri="{BB962C8B-B14F-4D97-AF65-F5344CB8AC3E}">
        <p14:creationId xmlns:p14="http://schemas.microsoft.com/office/powerpoint/2010/main" val="2135851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0A25-CF54-49A8-BB66-399B669A5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936104"/>
          </a:xfrm>
        </p:spPr>
        <p:txBody>
          <a:bodyPr/>
          <a:lstStyle/>
          <a:p>
            <a:r>
              <a:rPr lang="en-GB" dirty="0"/>
              <a:t>Assignment 4: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18C82-6FD6-435F-9AD1-9C9512C94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12776"/>
            <a:ext cx="7772400" cy="4683224"/>
          </a:xfrm>
        </p:spPr>
        <p:txBody>
          <a:bodyPr/>
          <a:lstStyle/>
          <a:p>
            <a:r>
              <a:rPr lang="en-GB" b="1" i="1" dirty="0"/>
              <a:t>Body 1</a:t>
            </a:r>
            <a:r>
              <a:rPr lang="en-GB" dirty="0"/>
              <a:t>: how do ‘</a:t>
            </a:r>
            <a:r>
              <a:rPr lang="en-GB" i="1" dirty="0" err="1"/>
              <a:t>wasta</a:t>
            </a:r>
            <a:r>
              <a:rPr lang="en-GB" dirty="0"/>
              <a:t>’ and the goals interact? </a:t>
            </a:r>
            <a:r>
              <a:rPr lang="en-GB" b="1" i="1" dirty="0"/>
              <a:t>Do</a:t>
            </a:r>
            <a:r>
              <a:rPr lang="en-GB" dirty="0"/>
              <a:t> they interact? </a:t>
            </a:r>
          </a:p>
          <a:p>
            <a:r>
              <a:rPr lang="en-GB" dirty="0"/>
              <a:t>Do they overlap or is there no interaction? </a:t>
            </a:r>
          </a:p>
          <a:p>
            <a:r>
              <a:rPr lang="en-GB" dirty="0"/>
              <a:t>If they do interact, does this interaction hinder the achievement of the goals of the Vision? </a:t>
            </a:r>
          </a:p>
          <a:p>
            <a:r>
              <a:rPr lang="en-GB" dirty="0"/>
              <a:t>If there is no obvious interaction, is there an interaction ‘below’, ‘behind the curtain’? </a:t>
            </a:r>
          </a:p>
        </p:txBody>
      </p:sp>
    </p:spTree>
    <p:extLst>
      <p:ext uri="{BB962C8B-B14F-4D97-AF65-F5344CB8AC3E}">
        <p14:creationId xmlns:p14="http://schemas.microsoft.com/office/powerpoint/2010/main" val="1376498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0A25-CF54-49A8-BB66-399B669A5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936104"/>
          </a:xfrm>
        </p:spPr>
        <p:txBody>
          <a:bodyPr/>
          <a:lstStyle/>
          <a:p>
            <a:r>
              <a:rPr lang="en-GB" dirty="0"/>
              <a:t>Assignment 4: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18C82-6FD6-435F-9AD1-9C9512C94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12776"/>
            <a:ext cx="8352928" cy="4683224"/>
          </a:xfrm>
        </p:spPr>
        <p:txBody>
          <a:bodyPr/>
          <a:lstStyle/>
          <a:p>
            <a:r>
              <a:rPr lang="en-GB" b="1" i="1" dirty="0"/>
              <a:t>Body 2</a:t>
            </a:r>
            <a:r>
              <a:rPr lang="en-GB" dirty="0"/>
              <a:t>: is ‘</a:t>
            </a:r>
            <a:r>
              <a:rPr lang="en-GB" i="1" dirty="0" err="1"/>
              <a:t>wasta</a:t>
            </a:r>
            <a:r>
              <a:rPr lang="en-GB" dirty="0"/>
              <a:t>’ one of the things that Vision 2030 seeks to change/abolish in the name of transparency and progress? </a:t>
            </a:r>
          </a:p>
          <a:p>
            <a:r>
              <a:rPr lang="en-GB" dirty="0"/>
              <a:t>‘</a:t>
            </a:r>
            <a:r>
              <a:rPr lang="en-GB" i="1" dirty="0" err="1"/>
              <a:t>Wasta</a:t>
            </a:r>
            <a:r>
              <a:rPr lang="en-GB" dirty="0"/>
              <a:t>’ and Vision 2030 can co-exist; </a:t>
            </a:r>
          </a:p>
          <a:p>
            <a:r>
              <a:rPr lang="en-GB" dirty="0"/>
              <a:t>There will be synergy between the two ideas; </a:t>
            </a:r>
          </a:p>
          <a:p>
            <a:r>
              <a:rPr lang="en-GB" dirty="0"/>
              <a:t>Is there generational difference how people see (a) ‘</a:t>
            </a:r>
            <a:r>
              <a:rPr lang="en-GB" i="1" dirty="0" err="1"/>
              <a:t>wasta</a:t>
            </a:r>
            <a:r>
              <a:rPr lang="en-GB" dirty="0"/>
              <a:t>’ and (b) goals of Vision 2030?</a:t>
            </a:r>
          </a:p>
          <a:p>
            <a:r>
              <a:rPr lang="en-GB" dirty="0"/>
              <a:t>Is ‘</a:t>
            </a:r>
            <a:r>
              <a:rPr lang="en-GB" i="1" dirty="0" err="1"/>
              <a:t>wasta</a:t>
            </a:r>
            <a:r>
              <a:rPr lang="en-GB" dirty="0"/>
              <a:t>’ structurally important to Saudi society? Is Vision 2030 structurally important?</a:t>
            </a:r>
          </a:p>
        </p:txBody>
      </p:sp>
    </p:spTree>
    <p:extLst>
      <p:ext uri="{BB962C8B-B14F-4D97-AF65-F5344CB8AC3E}">
        <p14:creationId xmlns:p14="http://schemas.microsoft.com/office/powerpoint/2010/main" val="1851113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0A25-CF54-49A8-BB66-399B669A5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936104"/>
          </a:xfrm>
        </p:spPr>
        <p:txBody>
          <a:bodyPr/>
          <a:lstStyle/>
          <a:p>
            <a:r>
              <a:rPr lang="en-GB" dirty="0"/>
              <a:t>Assignment 4: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18C82-6FD6-435F-9AD1-9C9512C94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12776"/>
            <a:ext cx="8352928" cy="4683224"/>
          </a:xfrm>
        </p:spPr>
        <p:txBody>
          <a:bodyPr/>
          <a:lstStyle/>
          <a:p>
            <a:r>
              <a:rPr lang="en-GB" b="1" i="1" dirty="0"/>
              <a:t>Body 3</a:t>
            </a:r>
            <a:r>
              <a:rPr lang="en-GB" dirty="0"/>
              <a:t>: How would Saudi society look if ‘</a:t>
            </a:r>
            <a:r>
              <a:rPr lang="en-GB" i="1" dirty="0" err="1"/>
              <a:t>wasta</a:t>
            </a:r>
            <a:r>
              <a:rPr lang="en-GB" dirty="0"/>
              <a:t>’ was no longer a thing? Would the society still be Saudi? How does KSA change?</a:t>
            </a:r>
          </a:p>
          <a:p>
            <a:r>
              <a:rPr lang="en-GB" dirty="0"/>
              <a:t>What accommodations … </a:t>
            </a:r>
          </a:p>
          <a:p>
            <a:r>
              <a:rPr lang="en-GB" b="1" i="1" dirty="0"/>
              <a:t>Could</a:t>
            </a:r>
          </a:p>
          <a:p>
            <a:r>
              <a:rPr lang="en-GB" b="1" i="1" dirty="0"/>
              <a:t>Should</a:t>
            </a:r>
          </a:p>
          <a:p>
            <a:r>
              <a:rPr lang="en-GB" b="1" i="1" dirty="0"/>
              <a:t>Might</a:t>
            </a:r>
          </a:p>
          <a:p>
            <a:r>
              <a:rPr lang="en-GB" b="1" i="1" dirty="0"/>
              <a:t>Must </a:t>
            </a:r>
          </a:p>
          <a:p>
            <a:r>
              <a:rPr lang="en-GB" dirty="0"/>
              <a:t>be made between ‘</a:t>
            </a:r>
            <a:r>
              <a:rPr lang="en-GB" i="1" dirty="0" err="1"/>
              <a:t>wasta</a:t>
            </a:r>
            <a:r>
              <a:rPr lang="en-GB" dirty="0"/>
              <a:t>’ and the goals?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936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0A25-CF54-49A8-BB66-399B669A5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936104"/>
          </a:xfrm>
        </p:spPr>
        <p:txBody>
          <a:bodyPr/>
          <a:lstStyle/>
          <a:p>
            <a:r>
              <a:rPr lang="en-GB" dirty="0"/>
              <a:t>Assignment 4: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18C82-6FD6-435F-9AD1-9C9512C94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12776"/>
            <a:ext cx="8352928" cy="4683224"/>
          </a:xfrm>
        </p:spPr>
        <p:txBody>
          <a:bodyPr/>
          <a:lstStyle/>
          <a:p>
            <a:r>
              <a:rPr lang="en-GB" b="1" i="1" dirty="0"/>
              <a:t>Conclusion</a:t>
            </a:r>
            <a:r>
              <a:rPr lang="en-GB" dirty="0"/>
              <a:t>: ‘</a:t>
            </a:r>
            <a:r>
              <a:rPr lang="en-GB" i="1" dirty="0" err="1"/>
              <a:t>wasta</a:t>
            </a:r>
            <a:r>
              <a:rPr lang="en-GB" dirty="0"/>
              <a:t>’ and goals of Vision 2030;</a:t>
            </a:r>
          </a:p>
          <a:p>
            <a:r>
              <a:rPr lang="en-GB" dirty="0"/>
              <a:t>How do they connect? Do they connect?</a:t>
            </a:r>
          </a:p>
          <a:p>
            <a:r>
              <a:rPr lang="en-GB" dirty="0"/>
              <a:t>How could they be accommodated? </a:t>
            </a:r>
          </a:p>
          <a:p>
            <a:r>
              <a:rPr lang="en-GB" dirty="0"/>
              <a:t>Is ‘</a:t>
            </a:r>
            <a:r>
              <a:rPr lang="en-GB" i="1" dirty="0" err="1"/>
              <a:t>wasta</a:t>
            </a:r>
            <a:r>
              <a:rPr lang="en-GB" dirty="0"/>
              <a:t>’ part of the essential nature/make up of the Saudi identity? </a:t>
            </a:r>
          </a:p>
          <a:p>
            <a:r>
              <a:rPr lang="en-GB" dirty="0"/>
              <a:t>Make sure you have a clear, cogent conclusion sentence that answers the argument with no shadow of a doubt; state your point of view;</a:t>
            </a:r>
          </a:p>
        </p:txBody>
      </p:sp>
    </p:spTree>
    <p:extLst>
      <p:ext uri="{BB962C8B-B14F-4D97-AF65-F5344CB8AC3E}">
        <p14:creationId xmlns:p14="http://schemas.microsoft.com/office/powerpoint/2010/main" val="2980993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88C5-5E23-45A9-81B9-691BA793E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720080"/>
          </a:xfrm>
        </p:spPr>
        <p:txBody>
          <a:bodyPr/>
          <a:lstStyle/>
          <a:p>
            <a:r>
              <a:rPr lang="en-GB" dirty="0"/>
              <a:t>Things to watch out for: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A788B-6330-417C-A602-5420BF48B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187280"/>
          </a:xfrm>
        </p:spPr>
        <p:txBody>
          <a:bodyPr/>
          <a:lstStyle/>
          <a:p>
            <a:r>
              <a:rPr lang="en-GB" dirty="0"/>
              <a:t>No run-on/fragments [2.5 lines; comma splices];</a:t>
            </a:r>
          </a:p>
          <a:p>
            <a:r>
              <a:rPr lang="en-GB" dirty="0"/>
              <a:t>Write in full sentences, not in bullet points;</a:t>
            </a:r>
          </a:p>
          <a:p>
            <a:r>
              <a:rPr lang="en-GB" dirty="0"/>
              <a:t>No contractions [isn’t, didn’t, wasn’t, can’t etc];</a:t>
            </a:r>
          </a:p>
          <a:p>
            <a:r>
              <a:rPr lang="en-GB" dirty="0"/>
              <a:t>Keep to the same tense [past/future/present]; 3</a:t>
            </a:r>
            <a:r>
              <a:rPr lang="en-GB" baseline="30000" dirty="0"/>
              <a:t>rd</a:t>
            </a:r>
            <a:r>
              <a:rPr lang="en-GB" dirty="0"/>
              <a:t> </a:t>
            </a:r>
            <a:r>
              <a:rPr lang="en-GB" dirty="0" err="1"/>
              <a:t>ps</a:t>
            </a:r>
            <a:r>
              <a:rPr lang="en-GB" dirty="0"/>
              <a:t>;</a:t>
            </a:r>
          </a:p>
          <a:p>
            <a:r>
              <a:rPr lang="en-GB" dirty="0"/>
              <a:t>Watch out for homophones: there/their; to/too/two;</a:t>
            </a:r>
          </a:p>
          <a:p>
            <a:r>
              <a:rPr lang="en-GB" dirty="0"/>
              <a:t>You think it is a homophone: ‘witch’/‘which’;</a:t>
            </a:r>
          </a:p>
          <a:p>
            <a:r>
              <a:rPr lang="en-GB" dirty="0"/>
              <a:t>Capitalisation; Possessives; Plurals; Punctuation;</a:t>
            </a:r>
          </a:p>
          <a:p>
            <a:r>
              <a:rPr lang="en-GB" dirty="0"/>
              <a:t>Definite/indefinite articles;</a:t>
            </a:r>
          </a:p>
          <a:p>
            <a:r>
              <a:rPr lang="en-US" dirty="0"/>
              <a:t>You must </a:t>
            </a:r>
            <a:r>
              <a:rPr lang="en-US" dirty="0">
                <a:solidFill>
                  <a:schemeClr val="tx2"/>
                </a:solidFill>
              </a:rPr>
              <a:t>think</a:t>
            </a:r>
            <a:r>
              <a:rPr lang="en-US" dirty="0"/>
              <a:t> about that you </a:t>
            </a:r>
            <a:r>
              <a:rPr lang="en-US" dirty="0">
                <a:solidFill>
                  <a:schemeClr val="tx2"/>
                </a:solidFill>
              </a:rPr>
              <a:t>want to </a:t>
            </a:r>
            <a:r>
              <a:rPr lang="en-US" dirty="0"/>
              <a:t>say/</a:t>
            </a:r>
            <a:r>
              <a:rPr lang="en-US" dirty="0">
                <a:solidFill>
                  <a:schemeClr val="tx2"/>
                </a:solidFill>
              </a:rPr>
              <a:t>write</a:t>
            </a:r>
            <a:r>
              <a:rPr lang="en-US" dirty="0"/>
              <a:t>;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064689"/>
      </p:ext>
    </p:extLst>
  </p:cSld>
  <p:clrMapOvr>
    <a:masterClrMapping/>
  </p:clrMapOvr>
</p:sld>
</file>

<file path=ppt/theme/theme1.xml><?xml version="1.0" encoding="utf-8"?>
<a:theme xmlns:a="http://schemas.openxmlformats.org/drawingml/2006/main" name="Ribbons">
  <a:themeElements>
    <a:clrScheme name="Ribbons 1">
      <a:dk1>
        <a:srgbClr val="220011"/>
      </a:dk1>
      <a:lt1>
        <a:srgbClr val="FFFFCC"/>
      </a:lt1>
      <a:dk2>
        <a:srgbClr val="660033"/>
      </a:dk2>
      <a:lt2>
        <a:srgbClr val="FFCC00"/>
      </a:lt2>
      <a:accent1>
        <a:srgbClr val="CC0099"/>
      </a:accent1>
      <a:accent2>
        <a:srgbClr val="56002B"/>
      </a:accent2>
      <a:accent3>
        <a:srgbClr val="B8AAAD"/>
      </a:accent3>
      <a:accent4>
        <a:srgbClr val="DADAAE"/>
      </a:accent4>
      <a:accent5>
        <a:srgbClr val="E2AACA"/>
      </a:accent5>
      <a:accent6>
        <a:srgbClr val="4D0026"/>
      </a:accent6>
      <a:hlink>
        <a:srgbClr val="9C004E"/>
      </a:hlink>
      <a:folHlink>
        <a:srgbClr val="FF6600"/>
      </a:folHlink>
    </a:clrScheme>
    <a:fontScheme name="Ribbons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Ribbons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2">
        <a:dk1>
          <a:srgbClr val="001600"/>
        </a:dk1>
        <a:lt1>
          <a:srgbClr val="669900"/>
        </a:lt1>
        <a:dk2>
          <a:srgbClr val="000000"/>
        </a:dk2>
        <a:lt2>
          <a:srgbClr val="006600"/>
        </a:lt2>
        <a:accent1>
          <a:srgbClr val="336600"/>
        </a:accent1>
        <a:accent2>
          <a:srgbClr val="89BA00"/>
        </a:accent2>
        <a:accent3>
          <a:srgbClr val="B8CAAA"/>
        </a:accent3>
        <a:accent4>
          <a:srgbClr val="001100"/>
        </a:accent4>
        <a:accent5>
          <a:srgbClr val="ADB8AA"/>
        </a:accent5>
        <a:accent6>
          <a:srgbClr val="7CA800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3">
        <a:dk1>
          <a:srgbClr val="000000"/>
        </a:dk1>
        <a:lt1>
          <a:srgbClr val="B2B2B2"/>
        </a:lt1>
        <a:dk2>
          <a:srgbClr val="000000"/>
        </a:dk2>
        <a:lt2>
          <a:srgbClr val="777777"/>
        </a:lt2>
        <a:accent1>
          <a:srgbClr val="CBCBCB"/>
        </a:accent1>
        <a:accent2>
          <a:srgbClr val="969696"/>
        </a:accent2>
        <a:accent3>
          <a:srgbClr val="D5D5D5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333333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4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5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6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Designs\Ribbons.pot</Template>
  <TotalTime>1996</TotalTime>
  <Words>748</Words>
  <Application>Microsoft Office PowerPoint</Application>
  <PresentationFormat>On-screen Show (4:3)</PresentationFormat>
  <Paragraphs>82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Ribbons</vt:lpstr>
      <vt:lpstr>COMM 1311-105 Written Communication Assignment 4: Argument</vt:lpstr>
      <vt:lpstr>Final Examination</vt:lpstr>
      <vt:lpstr>Assignment 4: Argument</vt:lpstr>
      <vt:lpstr>Assignment 4: Argument</vt:lpstr>
      <vt:lpstr>Assignment 4: ‘wasta’ واسِطة   Render into English: write in the chat window –  </vt:lpstr>
      <vt:lpstr>Assignment 4: Argument</vt:lpstr>
      <vt:lpstr>Assignment 4: Argument</vt:lpstr>
      <vt:lpstr>Assignment 4: Argument</vt:lpstr>
      <vt:lpstr>Assignment 4: Argument</vt:lpstr>
      <vt:lpstr>Assignment 4: Argument</vt:lpstr>
      <vt:lpstr>Assignment 4: Argument</vt:lpstr>
      <vt:lpstr>Assignment 4: Argument</vt:lpstr>
      <vt:lpstr>Things to watch out for:</vt:lpstr>
    </vt:vector>
  </TitlesOfParts>
  <Company>Arts Computing Unit, Q.U.B.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Byzantine Studies?</dc:title>
  <dc:creator>Smcott</dc:creator>
  <cp:lastModifiedBy>Dion Smythe</cp:lastModifiedBy>
  <cp:revision>153</cp:revision>
  <cp:lastPrinted>1601-01-01T00:00:00Z</cp:lastPrinted>
  <dcterms:created xsi:type="dcterms:W3CDTF">2001-09-12T15:46:01Z</dcterms:created>
  <dcterms:modified xsi:type="dcterms:W3CDTF">2020-11-25T18:19:39Z</dcterms:modified>
</cp:coreProperties>
</file>